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9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0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11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1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9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20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1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CD_1A3CD351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16" r:id="rId2"/>
    <p:sldMasterId id="2147483723" r:id="rId3"/>
    <p:sldMasterId id="2147483727" r:id="rId4"/>
    <p:sldMasterId id="2147483732" r:id="rId5"/>
    <p:sldMasterId id="2147483738" r:id="rId6"/>
    <p:sldMasterId id="2147483744" r:id="rId7"/>
    <p:sldMasterId id="2147483750" r:id="rId8"/>
    <p:sldMasterId id="2147483755" r:id="rId9"/>
    <p:sldMasterId id="2147483760" r:id="rId10"/>
    <p:sldMasterId id="2147483764" r:id="rId11"/>
    <p:sldMasterId id="2147483769" r:id="rId12"/>
    <p:sldMasterId id="2147483775" r:id="rId13"/>
    <p:sldMasterId id="2147483781" r:id="rId14"/>
    <p:sldMasterId id="2147483787" r:id="rId15"/>
    <p:sldMasterId id="2147483793" r:id="rId16"/>
    <p:sldMasterId id="2147483799" r:id="rId17"/>
    <p:sldMasterId id="2147483805" r:id="rId18"/>
    <p:sldMasterId id="2147483810" r:id="rId19"/>
    <p:sldMasterId id="2147483814" r:id="rId20"/>
    <p:sldMasterId id="2147483818" r:id="rId21"/>
    <p:sldMasterId id="2147483823" r:id="rId22"/>
  </p:sldMasterIdLst>
  <p:notesMasterIdLst>
    <p:notesMasterId r:id="rId28"/>
  </p:notesMasterIdLst>
  <p:handoutMasterIdLst>
    <p:handoutMasterId r:id="rId29"/>
  </p:handoutMasterIdLst>
  <p:sldIdLst>
    <p:sldId id="470" r:id="rId23"/>
    <p:sldId id="471" r:id="rId24"/>
    <p:sldId id="469" r:id="rId25"/>
    <p:sldId id="460" r:id="rId26"/>
    <p:sldId id="461" r:id="rId27"/>
  </p:sldIdLst>
  <p:sldSz cx="10691813" cy="7559675"/>
  <p:notesSz cx="6735763" cy="9866313"/>
  <p:defaultTextStyle>
    <a:defPPr>
      <a:defRPr lang="ru-RU"/>
    </a:defPPr>
    <a:lvl1pPr marL="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9">
          <p15:clr>
            <a:srgbClr val="A4A3A4"/>
          </p15:clr>
        </p15:guide>
        <p15:guide id="2" pos="329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E56511-8405-9889-4834-AAA27E56A01C}" name="Андрей Чернавский" initials="АЧ" userId="S::andrey.chernavsky@zelinskygroup.onmicrosoft.com::449147af-4cff-4dc1-bd22-785b03930ac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Уткина К.И." initials="УК" lastIdx="16" clrIdx="0"/>
  <p:cmAuthor id="1" name="designer" initials="d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871A"/>
    <a:srgbClr val="E2E0E0"/>
    <a:srgbClr val="788340"/>
    <a:srgbClr val="6B7483"/>
    <a:srgbClr val="3A4554"/>
    <a:srgbClr val="88898B"/>
    <a:srgbClr val="788547"/>
    <a:srgbClr val="A5A772"/>
    <a:srgbClr val="0086CA"/>
    <a:srgbClr val="565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4" autoAdjust="0"/>
    <p:restoredTop sz="94900" autoAdjust="0"/>
  </p:normalViewPr>
  <p:slideViewPr>
    <p:cSldViewPr snapToGrid="0">
      <p:cViewPr varScale="1">
        <p:scale>
          <a:sx n="80" d="100"/>
          <a:sy n="80" d="100"/>
        </p:scale>
        <p:origin x="102" y="150"/>
      </p:cViewPr>
      <p:guideLst>
        <p:guide orient="horz" pos="2389"/>
        <p:guide pos="32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5.xml"/><Relationship Id="rId30" Type="http://schemas.openxmlformats.org/officeDocument/2006/relationships/commentAuthors" Target="commentAuthors.xml"/><Relationship Id="rId35" Type="http://schemas.microsoft.com/office/2018/10/relationships/authors" Target="authors.xml"/><Relationship Id="rId8" Type="http://schemas.openxmlformats.org/officeDocument/2006/relationships/slideMaster" Target="slideMasters/slideMaster8.xml"/></Relationships>
</file>

<file path=ppt/comments/modernComment_1CD_1A3CD35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56108E3-3C7B-4596-9338-90692352F154}" authorId="{4EE56511-8405-9889-4834-AAA27E56A01C}" created="2026-10-16T13:00:02.570">
    <pc:sldMkLst xmlns:pc="http://schemas.microsoft.com/office/powerpoint/2013/main/command">
      <pc:docMk/>
      <pc:sldMk cId="440193873" sldId="461"/>
    </pc:sldMkLst>
    <p188:txBody>
      <a:bodyPr/>
      <a:lstStyle/>
      <a:p>
        <a:r>
          <a:rPr lang="ru-RU"/>
          <a:t>слайд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3B8586FF-2764-4B98-9841-BB01CA1279A2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2445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2445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5E60CE82-C14A-4C28-8FF4-2DE2FEA9CC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00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90C0B71C-2839-4061-9A33-F02BB96ACA0C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1233488"/>
            <a:ext cx="47069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2A6975E6-CBC3-42EA-8F7A-70CB739BB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22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129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4677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0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7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7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7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8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8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8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8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9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9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0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0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0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1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7428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/>
              <a:pPr algn="r"/>
              <a:t>‹#›</a:t>
            </a:fld>
            <a:endParaRPr lang="ru-RU" sz="1800" dirty="0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9287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/>
              <a:pPr algn="r"/>
              <a:t>‹#›</a:t>
            </a:fld>
            <a:endParaRPr lang="ru-RU" sz="1800" dirty="0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2620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1979613"/>
            <a:ext cx="10691813" cy="3600450"/>
          </a:xfrm>
          <a:prstGeom prst="rect">
            <a:avLst/>
          </a:prstGeom>
          <a:solidFill>
            <a:srgbClr val="4E5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565150" y="6650038"/>
            <a:ext cx="3062288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srgbClr val="008ED3"/>
                </a:solidFill>
              </a:rPr>
              <a:t>www.protivogaz.ru</a:t>
            </a:r>
            <a:endParaRPr lang="ru-RU" altLang="ru-RU" sz="1800">
              <a:solidFill>
                <a:srgbClr val="008ED3"/>
              </a:solidFill>
            </a:endParaRPr>
          </a:p>
        </p:txBody>
      </p:sp>
      <p:pic>
        <p:nvPicPr>
          <p:cNvPr id="5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39750"/>
            <a:ext cx="270827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50" y="539750"/>
            <a:ext cx="2851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4655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ANNA\Сорбент\Презентация UNIXAir\str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0691813" cy="755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9648825" y="496888"/>
            <a:ext cx="523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algn="r" defTabSz="1041400" fontAlgn="base">
              <a:spcBef>
                <a:spcPct val="0"/>
              </a:spcBef>
              <a:spcAft>
                <a:spcPct val="0"/>
              </a:spcAft>
              <a:defRPr/>
            </a:pPr>
            <a:fld id="{BB8E15D3-E761-43EE-B525-A0DA4D64EECE}" type="slidenum">
              <a:rPr lang="en-US" altLang="ru-RU" sz="1800" smtClean="0">
                <a:solidFill>
                  <a:prstClr val="black"/>
                </a:solidFill>
              </a:rPr>
              <a:pPr algn="r" defTabSz="1041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79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ANNA\Сорбент\Презентация UNIXAir\str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0691813" cy="755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9648825" y="496888"/>
            <a:ext cx="523875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algn="r" defTabSz="1041400" fontAlgn="base">
              <a:spcBef>
                <a:spcPct val="0"/>
              </a:spcBef>
              <a:spcAft>
                <a:spcPct val="0"/>
              </a:spcAft>
              <a:defRPr/>
            </a:pPr>
            <a:fld id="{A1AB7C92-50F1-447F-8673-04C3E318AE41}" type="slidenum">
              <a:rPr lang="en-US" altLang="ru-RU" sz="1800" smtClean="0">
                <a:solidFill>
                  <a:prstClr val="black"/>
                </a:solidFill>
              </a:rPr>
              <a:pPr algn="r" defTabSz="1041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sz="1800" dirty="0">
              <a:solidFill>
                <a:prstClr val="black"/>
              </a:solidFill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82038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1979613"/>
            <a:ext cx="10691813" cy="3600450"/>
          </a:xfrm>
          <a:prstGeom prst="rect">
            <a:avLst/>
          </a:prstGeom>
          <a:solidFill>
            <a:srgbClr val="4E5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565150" y="6650038"/>
            <a:ext cx="3062288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srgbClr val="008ED3"/>
                </a:solidFill>
              </a:rPr>
              <a:t>www.protivogaz.ru</a:t>
            </a:r>
            <a:endParaRPr lang="ru-RU" altLang="ru-RU" sz="1800">
              <a:solidFill>
                <a:srgbClr val="008ED3"/>
              </a:solidFill>
            </a:endParaRPr>
          </a:p>
        </p:txBody>
      </p:sp>
      <p:pic>
        <p:nvPicPr>
          <p:cNvPr id="5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39750"/>
            <a:ext cx="270827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50" y="539750"/>
            <a:ext cx="2851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11623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ANNA\Сорбент\Презентация UNIXAir\str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0691813" cy="755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9648825" y="496888"/>
            <a:ext cx="523875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algn="r" defTabSz="1041400" fontAlgn="base">
              <a:spcBef>
                <a:spcPct val="0"/>
              </a:spcBef>
              <a:spcAft>
                <a:spcPct val="0"/>
              </a:spcAft>
              <a:defRPr/>
            </a:pPr>
            <a:fld id="{B4A4D32E-6795-4E22-B8FE-E01448DE0339}" type="slidenum">
              <a:rPr lang="en-US" altLang="ru-RU" sz="1800" smtClean="0">
                <a:solidFill>
                  <a:prstClr val="black"/>
                </a:solidFill>
              </a:rPr>
              <a:pPr algn="r" defTabSz="1041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77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ANNA\Сорбент\Презентация UNIXAir\str.wm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0691813" cy="755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9648825" y="496888"/>
            <a:ext cx="523875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algn="r" defTabSz="1041400" fontAlgn="base">
              <a:spcBef>
                <a:spcPct val="0"/>
              </a:spcBef>
              <a:spcAft>
                <a:spcPct val="0"/>
              </a:spcAft>
              <a:defRPr/>
            </a:pPr>
            <a:fld id="{7DC201F8-6F0A-4E56-A962-3093D6337F15}" type="slidenum">
              <a:rPr lang="en-US" altLang="ru-RU" sz="1800" smtClean="0">
                <a:solidFill>
                  <a:prstClr val="black"/>
                </a:solidFill>
              </a:rPr>
              <a:pPr algn="r" defTabSz="1041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 sz="1800" dirty="0">
              <a:solidFill>
                <a:prstClr val="black"/>
              </a:solidFill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3662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67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3902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65316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1979613"/>
            <a:ext cx="10691813" cy="3600450"/>
          </a:xfrm>
          <a:prstGeom prst="rect">
            <a:avLst/>
          </a:prstGeom>
          <a:solidFill>
            <a:srgbClr val="4E5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565150" y="6650038"/>
            <a:ext cx="3062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srgbClr val="008ED3"/>
                </a:solidFill>
              </a:rPr>
              <a:t>www.protivogaz.ru</a:t>
            </a:r>
            <a:endParaRPr lang="ru-RU" altLang="ru-RU" sz="1800">
              <a:solidFill>
                <a:srgbClr val="008ED3"/>
              </a:solidFill>
            </a:endParaRPr>
          </a:p>
        </p:txBody>
      </p:sp>
      <p:pic>
        <p:nvPicPr>
          <p:cNvPr id="5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39750"/>
            <a:ext cx="270827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50" y="539750"/>
            <a:ext cx="2851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28583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557213"/>
            <a:ext cx="91805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3"/>
          <p:cNvSpPr>
            <a:spLocks noChangeArrowheads="1"/>
          </p:cNvSpPr>
          <p:nvPr userDrawn="1"/>
        </p:nvSpPr>
        <p:spPr bwMode="auto">
          <a:xfrm>
            <a:off x="557213" y="452438"/>
            <a:ext cx="1571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>
                <a:solidFill>
                  <a:srgbClr val="008ED3"/>
                </a:solidFill>
              </a:rPr>
              <a:t>www.protivogaz.ru</a:t>
            </a:r>
            <a:endParaRPr lang="ru-RU" altLang="ru-RU" sz="2400">
              <a:solidFill>
                <a:srgbClr val="008ED3"/>
              </a:solidFill>
            </a:endParaRPr>
          </a:p>
        </p:txBody>
      </p:sp>
      <p:pic>
        <p:nvPicPr>
          <p:cNvPr id="4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6892925"/>
            <a:ext cx="95758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400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557213"/>
            <a:ext cx="91805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9648825" y="496888"/>
            <a:ext cx="523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algn="r"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prstClr val="black"/>
                </a:solidFill>
              </a:rPr>
              <a:t>2</a:t>
            </a:r>
            <a:endParaRPr lang="ru-RU" altLang="ru-RU" sz="180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 userDrawn="1"/>
        </p:nvSpPr>
        <p:spPr bwMode="auto">
          <a:xfrm>
            <a:off x="557213" y="452438"/>
            <a:ext cx="1571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>
                <a:solidFill>
                  <a:srgbClr val="008ED3"/>
                </a:solidFill>
              </a:rPr>
              <a:t>www.protivogaz.ru</a:t>
            </a:r>
            <a:endParaRPr lang="ru-RU" altLang="ru-RU" sz="2400">
              <a:solidFill>
                <a:srgbClr val="008ED3"/>
              </a:solidFill>
            </a:endParaRPr>
          </a:p>
        </p:txBody>
      </p:sp>
      <p:pic>
        <p:nvPicPr>
          <p:cNvPr id="12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6892925"/>
            <a:ext cx="95758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49833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534988" y="7007225"/>
            <a:ext cx="2493962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2838" y="7007225"/>
            <a:ext cx="3386137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62863" y="7007225"/>
            <a:ext cx="2493962" cy="401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241B5081-37A1-4A16-AE98-C85BD082EBB2}" type="slidenum">
              <a:rPr lang="ru-RU" sz="2000">
                <a:solidFill>
                  <a:prstClr val="black"/>
                </a:solidFill>
              </a:rPr>
              <a:pPr defTabSz="1041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748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988" y="7007225"/>
            <a:ext cx="2493962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2838" y="7007225"/>
            <a:ext cx="3386137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62863" y="7007225"/>
            <a:ext cx="2493962" cy="401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2BEA71B-245C-4451-87FB-60D8AC202D58}" type="slidenum">
              <a:rPr lang="ru-RU" sz="2000">
                <a:solidFill>
                  <a:prstClr val="black"/>
                </a:solidFill>
              </a:rPr>
              <a:pPr defTabSz="1041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839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1979613"/>
            <a:ext cx="10691813" cy="3600450"/>
          </a:xfrm>
          <a:prstGeom prst="rect">
            <a:avLst/>
          </a:prstGeom>
          <a:solidFill>
            <a:srgbClr val="4E5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565150" y="6650038"/>
            <a:ext cx="3062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srgbClr val="008ED3"/>
                </a:solidFill>
              </a:rPr>
              <a:t>www.protivogaz.ru</a:t>
            </a:r>
            <a:endParaRPr lang="ru-RU" altLang="ru-RU" sz="1800">
              <a:solidFill>
                <a:srgbClr val="008ED3"/>
              </a:solidFill>
            </a:endParaRPr>
          </a:p>
        </p:txBody>
      </p:sp>
      <p:pic>
        <p:nvPicPr>
          <p:cNvPr id="5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39750"/>
            <a:ext cx="270827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50" y="539750"/>
            <a:ext cx="2851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57101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557213"/>
            <a:ext cx="91805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3"/>
          <p:cNvSpPr>
            <a:spLocks noChangeArrowheads="1"/>
          </p:cNvSpPr>
          <p:nvPr userDrawn="1"/>
        </p:nvSpPr>
        <p:spPr bwMode="auto">
          <a:xfrm>
            <a:off x="557213" y="452438"/>
            <a:ext cx="1571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>
                <a:solidFill>
                  <a:srgbClr val="008ED3"/>
                </a:solidFill>
              </a:rPr>
              <a:t>www.protivogaz.ru</a:t>
            </a:r>
            <a:endParaRPr lang="ru-RU" altLang="ru-RU" sz="2400">
              <a:solidFill>
                <a:srgbClr val="008ED3"/>
              </a:solidFill>
            </a:endParaRPr>
          </a:p>
        </p:txBody>
      </p:sp>
      <p:pic>
        <p:nvPicPr>
          <p:cNvPr id="4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6892925"/>
            <a:ext cx="95758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4213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557213"/>
            <a:ext cx="91805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9648825" y="496888"/>
            <a:ext cx="523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algn="r"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prstClr val="black"/>
                </a:solidFill>
              </a:rPr>
              <a:t>2</a:t>
            </a:r>
            <a:endParaRPr lang="ru-RU" altLang="ru-RU" sz="180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 userDrawn="1"/>
        </p:nvSpPr>
        <p:spPr bwMode="auto">
          <a:xfrm>
            <a:off x="557213" y="452438"/>
            <a:ext cx="1571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>
                <a:solidFill>
                  <a:srgbClr val="008ED3"/>
                </a:solidFill>
              </a:rPr>
              <a:t>www.protivogaz.ru</a:t>
            </a:r>
            <a:endParaRPr lang="ru-RU" altLang="ru-RU" sz="2400">
              <a:solidFill>
                <a:srgbClr val="008ED3"/>
              </a:solidFill>
            </a:endParaRPr>
          </a:p>
        </p:txBody>
      </p:sp>
      <p:pic>
        <p:nvPicPr>
          <p:cNvPr id="12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6892925"/>
            <a:ext cx="95758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29986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534988" y="7007225"/>
            <a:ext cx="2493962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2838" y="7007225"/>
            <a:ext cx="3386137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62863" y="7007225"/>
            <a:ext cx="2493962" cy="401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</a:pPr>
            <a:fld id="{20222083-9D32-4E65-9E0D-CE98E1AB1476}" type="slidenum">
              <a:rPr lang="ru-RU" altLang="ru-RU" sz="2000" smtClean="0">
                <a:solidFill>
                  <a:prstClr val="black"/>
                </a:solidFill>
              </a:rPr>
              <a:pPr defTabSz="1041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830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988" y="7007225"/>
            <a:ext cx="2493962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2838" y="7007225"/>
            <a:ext cx="3386137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62863" y="7007225"/>
            <a:ext cx="2493962" cy="401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</a:pPr>
            <a:fld id="{FA6813EF-6C05-4490-B16B-28278BAA74E6}" type="slidenum">
              <a:rPr lang="ru-RU" altLang="ru-RU" sz="2000" smtClean="0">
                <a:solidFill>
                  <a:prstClr val="black"/>
                </a:solidFill>
              </a:rPr>
              <a:pPr defTabSz="1041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911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1979613"/>
            <a:ext cx="10691813" cy="3600450"/>
          </a:xfrm>
          <a:prstGeom prst="rect">
            <a:avLst/>
          </a:prstGeom>
          <a:solidFill>
            <a:srgbClr val="4E55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565150" y="6650038"/>
            <a:ext cx="3062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srgbClr val="008ED3"/>
                </a:solidFill>
              </a:rPr>
              <a:t>www.protivogaz.ru</a:t>
            </a:r>
            <a:endParaRPr lang="ru-RU" altLang="ru-RU" sz="1800">
              <a:solidFill>
                <a:srgbClr val="008ED3"/>
              </a:solidFill>
            </a:endParaRPr>
          </a:p>
        </p:txBody>
      </p:sp>
      <p:pic>
        <p:nvPicPr>
          <p:cNvPr id="5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39750"/>
            <a:ext cx="270827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50" y="539750"/>
            <a:ext cx="28511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899569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557213"/>
            <a:ext cx="91805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3"/>
          <p:cNvSpPr>
            <a:spLocks noChangeArrowheads="1"/>
          </p:cNvSpPr>
          <p:nvPr userDrawn="1"/>
        </p:nvSpPr>
        <p:spPr bwMode="auto">
          <a:xfrm>
            <a:off x="557213" y="452438"/>
            <a:ext cx="1571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>
                <a:solidFill>
                  <a:srgbClr val="008ED3"/>
                </a:solidFill>
              </a:rPr>
              <a:t>www.protivogaz.ru</a:t>
            </a:r>
            <a:endParaRPr lang="ru-RU" altLang="ru-RU" sz="2400">
              <a:solidFill>
                <a:srgbClr val="008ED3"/>
              </a:solidFill>
            </a:endParaRPr>
          </a:p>
        </p:txBody>
      </p:sp>
      <p:pic>
        <p:nvPicPr>
          <p:cNvPr id="4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6892925"/>
            <a:ext cx="95758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0837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557213"/>
            <a:ext cx="91805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9648825" y="496888"/>
            <a:ext cx="523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algn="r"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800">
                <a:solidFill>
                  <a:prstClr val="black"/>
                </a:solidFill>
              </a:rPr>
              <a:t>2</a:t>
            </a:r>
            <a:endParaRPr lang="ru-RU" altLang="ru-RU" sz="180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 userDrawn="1"/>
        </p:nvSpPr>
        <p:spPr bwMode="auto">
          <a:xfrm>
            <a:off x="557213" y="452438"/>
            <a:ext cx="1571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 defTabSz="1041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>
                <a:solidFill>
                  <a:srgbClr val="008ED3"/>
                </a:solidFill>
              </a:rPr>
              <a:t>www.protivogaz.ru</a:t>
            </a:r>
            <a:endParaRPr lang="ru-RU" altLang="ru-RU" sz="2400">
              <a:solidFill>
                <a:srgbClr val="008ED3"/>
              </a:solidFill>
            </a:endParaRPr>
          </a:p>
        </p:txBody>
      </p:sp>
      <p:pic>
        <p:nvPicPr>
          <p:cNvPr id="12" name="Рисунок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6892925"/>
            <a:ext cx="95758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96471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534988" y="7007225"/>
            <a:ext cx="2493962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B0E032-11C7-44DF-BE1F-9729A28F14B0}" type="datetimeFigureOut">
              <a:rPr lang="ru-RU" sz="2000">
                <a:solidFill>
                  <a:prstClr val="black"/>
                </a:solidFill>
              </a:rPr>
              <a:pPr defTabSz="1041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16.10.2026</a:t>
            </a:fld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2838" y="7007225"/>
            <a:ext cx="3386137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62863" y="7007225"/>
            <a:ext cx="2493962" cy="401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F725410-5EE9-4FBB-BEF7-3DEF0F4D958E}" type="slidenum">
              <a:rPr lang="ru-RU" sz="2000">
                <a:solidFill>
                  <a:prstClr val="black"/>
                </a:solidFill>
              </a:rPr>
              <a:pPr defTabSz="1041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5540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4591" y="1763925"/>
            <a:ext cx="9622632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988" y="7007225"/>
            <a:ext cx="2493962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61155C6-C2BF-4216-863B-E2ABA3EC9D47}" type="datetimeFigureOut">
              <a:rPr lang="ru-RU" sz="2000">
                <a:solidFill>
                  <a:prstClr val="black"/>
                </a:solidFill>
              </a:rPr>
              <a:pPr defTabSz="1041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16.10.2026</a:t>
            </a:fld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2838" y="7007225"/>
            <a:ext cx="3386137" cy="401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62863" y="7007225"/>
            <a:ext cx="2493962" cy="401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1041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F007206-D5DA-48FD-BD48-2A063AB4DED0}" type="slidenum">
              <a:rPr lang="ru-RU" sz="2000">
                <a:solidFill>
                  <a:prstClr val="black"/>
                </a:solidFill>
              </a:rPr>
              <a:pPr defTabSz="1041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sz="20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069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118812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407538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04669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77503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659855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987267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630268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43554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51515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447269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4978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233587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69796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762984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14612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72555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58800"/>
            <a:ext cx="91805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>
            <a:spLocks noChangeArrowheads="1"/>
          </p:cNvSpPr>
          <p:nvPr userDrawn="1"/>
        </p:nvSpPr>
        <p:spPr bwMode="auto">
          <a:xfrm>
            <a:off x="557213" y="452438"/>
            <a:ext cx="1539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>
              <a:defRPr/>
            </a:pPr>
            <a:r>
              <a:rPr lang="en-US" altLang="ru-RU" sz="1400" dirty="0">
                <a:solidFill>
                  <a:srgbClr val="788547"/>
                </a:solidFill>
              </a:rPr>
              <a:t>www.protivogaz.ru</a:t>
            </a:r>
            <a:endParaRPr lang="ru-RU" altLang="ru-RU" sz="1400" dirty="0">
              <a:solidFill>
                <a:srgbClr val="788547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6881813"/>
            <a:ext cx="95758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5454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40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9" tIns="45687" rIns="91379" bIns="45687" rtlCol="0" anchor="ctr"/>
          <a:lstStyle/>
          <a:p>
            <a:pPr algn="ctr" defTabSz="1042176"/>
            <a:endParaRPr lang="ru-RU" sz="2000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49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9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37" y="6650139"/>
            <a:ext cx="3061199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defTabSz="1042176"/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3" y="2700338"/>
            <a:ext cx="9568678" cy="215900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333897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34091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52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3" y="2719387"/>
            <a:ext cx="2808287" cy="322103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40" y="2719405"/>
            <a:ext cx="2835275" cy="3221039"/>
          </a:xfrm>
          <a:prstGeom prst="rect">
            <a:avLst/>
          </a:prstGeom>
        </p:spPr>
        <p:txBody>
          <a:bodyPr lIns="91379" tIns="45687" rIns="91379" bIns="45687"/>
          <a:lstStyle>
            <a:lvl1pPr marL="0" marR="0" indent="0" algn="l" defTabSz="91379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944450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276781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29874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40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9" tIns="45687" rIns="91379" bIns="45687" rtlCol="0" anchor="ctr"/>
          <a:lstStyle/>
          <a:p>
            <a:pPr algn="ctr" defTabSz="1042176"/>
            <a:endParaRPr lang="ru-RU" sz="2000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49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9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37" y="6650139"/>
            <a:ext cx="3061199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defTabSz="1042176"/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3" y="2700338"/>
            <a:ext cx="9568678" cy="215900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184803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862264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52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3" y="2719387"/>
            <a:ext cx="2808287" cy="322103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40" y="2719405"/>
            <a:ext cx="2835275" cy="3221039"/>
          </a:xfrm>
          <a:prstGeom prst="rect">
            <a:avLst/>
          </a:prstGeom>
        </p:spPr>
        <p:txBody>
          <a:bodyPr lIns="91379" tIns="45687" rIns="91379" bIns="45687"/>
          <a:lstStyle>
            <a:lvl1pPr marL="0" marR="0" indent="0" algn="l" defTabSz="91379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492267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800288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860230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40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9" tIns="45687" rIns="91379" bIns="45687" rtlCol="0" anchor="ctr"/>
          <a:lstStyle/>
          <a:p>
            <a:pPr algn="ctr" defTabSz="1042176"/>
            <a:endParaRPr lang="ru-RU" sz="2000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49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9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37" y="6650139"/>
            <a:ext cx="3061199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defTabSz="1042176"/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3" y="2700338"/>
            <a:ext cx="9568678" cy="215900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182350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579525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52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3" y="2719387"/>
            <a:ext cx="2808287" cy="322103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40" y="2719405"/>
            <a:ext cx="2835275" cy="3221039"/>
          </a:xfrm>
          <a:prstGeom prst="rect">
            <a:avLst/>
          </a:prstGeom>
        </p:spPr>
        <p:txBody>
          <a:bodyPr lIns="91379" tIns="45687" rIns="91379" bIns="45687"/>
          <a:lstStyle>
            <a:lvl1pPr marL="0" marR="0" indent="0" algn="l" defTabSz="91379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621294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35752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656027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40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9" tIns="45687" rIns="91379" bIns="45687" rtlCol="0" anchor="ctr"/>
          <a:lstStyle/>
          <a:p>
            <a:pPr algn="ctr" defTabSz="1042176"/>
            <a:endParaRPr lang="ru-RU" sz="2000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49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9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37" y="6650139"/>
            <a:ext cx="3061199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defTabSz="1042176"/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3" y="2700338"/>
            <a:ext cx="9568678" cy="215900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815152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06133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52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3" y="2719387"/>
            <a:ext cx="2808287" cy="322103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40" y="2719405"/>
            <a:ext cx="2835275" cy="3221039"/>
          </a:xfrm>
          <a:prstGeom prst="rect">
            <a:avLst/>
          </a:prstGeom>
        </p:spPr>
        <p:txBody>
          <a:bodyPr lIns="91379" tIns="45687" rIns="91379" bIns="45687"/>
          <a:lstStyle>
            <a:lvl1pPr marL="0" marR="0" indent="0" algn="l" defTabSz="91379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120341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136942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1990758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40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9" tIns="45687" rIns="91379" bIns="45687" rtlCol="0" anchor="ctr"/>
          <a:lstStyle/>
          <a:p>
            <a:pPr algn="ctr" defTabSz="1042176"/>
            <a:endParaRPr lang="ru-RU" sz="2000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49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9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37" y="6650139"/>
            <a:ext cx="3061199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defTabSz="1042176"/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3" y="2700338"/>
            <a:ext cx="9568678" cy="215900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86307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53347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52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3" y="2719387"/>
            <a:ext cx="2808287" cy="3221037"/>
          </a:xfrm>
          <a:prstGeom prst="rect">
            <a:avLst/>
          </a:prstGeom>
        </p:spPr>
        <p:txBody>
          <a:bodyPr lIns="91379" tIns="45687" rIns="91379" bIns="45687"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40" y="2719405"/>
            <a:ext cx="2835275" cy="3221039"/>
          </a:xfrm>
          <a:prstGeom prst="rect">
            <a:avLst/>
          </a:prstGeom>
        </p:spPr>
        <p:txBody>
          <a:bodyPr lIns="91379" tIns="45687" rIns="91379" bIns="45687"/>
          <a:lstStyle>
            <a:lvl1pPr marL="0" marR="0" indent="0" algn="l" defTabSz="91379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551309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685666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9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6" y="496206"/>
            <a:ext cx="523875" cy="369265"/>
          </a:xfrm>
          <a:prstGeom prst="rect">
            <a:avLst/>
          </a:prstGeom>
          <a:noFill/>
        </p:spPr>
        <p:txBody>
          <a:bodyPr wrap="square" lIns="91379" tIns="45687" rIns="91379" bIns="45687" rtlCol="0">
            <a:spAutoFit/>
          </a:bodyPr>
          <a:lstStyle/>
          <a:p>
            <a:pPr algn="r" defTabSz="1042176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 defTabSz="1042176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8" y="451974"/>
            <a:ext cx="1933419" cy="307710"/>
          </a:xfrm>
          <a:prstGeom prst="rect">
            <a:avLst/>
          </a:prstGeom>
        </p:spPr>
        <p:txBody>
          <a:bodyPr wrap="none" lIns="91379" tIns="45687" rIns="91379" bIns="45687">
            <a:spAutoFit/>
          </a:bodyPr>
          <a:lstStyle/>
          <a:p>
            <a:pPr defTabSz="1042176"/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8" y="6881669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1"/>
            <a:ext cx="9567863" cy="781050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53" y="2700357"/>
            <a:ext cx="2835275" cy="3240087"/>
          </a:xfrm>
          <a:prstGeom prst="rect">
            <a:avLst/>
          </a:prstGeom>
        </p:spPr>
        <p:txBody>
          <a:bodyPr lIns="91379" tIns="45687" rIns="91379" bIns="45687"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57"/>
            <a:ext cx="6192837" cy="3240087"/>
          </a:xfrm>
          <a:prstGeom prst="rect">
            <a:avLst/>
          </a:prstGeom>
        </p:spPr>
        <p:txBody>
          <a:bodyPr lIns="91379" tIns="45687" rIns="91379" bIns="45687"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852847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898707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995769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092621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2586811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61876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171393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710384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9421065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275680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3329447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129337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042936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7712050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58800"/>
            <a:ext cx="91805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>
            <a:spLocks noChangeArrowheads="1"/>
          </p:cNvSpPr>
          <p:nvPr userDrawn="1"/>
        </p:nvSpPr>
        <p:spPr bwMode="auto">
          <a:xfrm>
            <a:off x="557213" y="452438"/>
            <a:ext cx="1539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5pPr>
            <a:lvl6pPr marL="25146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6pPr>
            <a:lvl7pPr marL="29718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7pPr>
            <a:lvl8pPr marL="34290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8pPr>
            <a:lvl9pPr marL="3886200" indent="-228600" defTabSz="10414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Fira Sans Condensed Book" panose="020B0503050000020004" pitchFamily="34" charset="0"/>
              </a:defRPr>
            </a:lvl9pPr>
          </a:lstStyle>
          <a:p>
            <a:pPr>
              <a:defRPr/>
            </a:pPr>
            <a:r>
              <a:rPr lang="en-US" altLang="ru-RU" sz="1400" dirty="0">
                <a:solidFill>
                  <a:srgbClr val="788547"/>
                </a:solidFill>
              </a:rPr>
              <a:t>www.protivogaz.ru</a:t>
            </a:r>
            <a:endParaRPr lang="ru-RU" altLang="ru-RU" sz="1400" dirty="0">
              <a:solidFill>
                <a:srgbClr val="788547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6881813"/>
            <a:ext cx="95758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3104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1979837"/>
            <a:ext cx="10691813" cy="3600000"/>
          </a:xfrm>
          <a:prstGeom prst="rect">
            <a:avLst/>
          </a:prstGeom>
          <a:solidFill>
            <a:srgbClr val="7687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39750"/>
            <a:ext cx="3280000" cy="90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2704" y="5592997"/>
            <a:ext cx="2511896" cy="196667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65922" y="6650135"/>
            <a:ext cx="306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788547"/>
                </a:solidFill>
              </a:rPr>
              <a:t>www.zelinskygroup.com</a:t>
            </a:r>
            <a:endParaRPr lang="ru-RU" sz="1800" dirty="0">
              <a:solidFill>
                <a:srgbClr val="788547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65922" y="2700338"/>
            <a:ext cx="9568678" cy="2159000"/>
          </a:xfrm>
          <a:prstGeom prst="rect">
            <a:avLst/>
          </a:prstGeom>
        </p:spPr>
        <p:txBody>
          <a:bodyPr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381771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>
          <a:xfrm>
            <a:off x="566738" y="2700338"/>
            <a:ext cx="2835275" cy="324008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/>
          </p:nvPr>
        </p:nvSpPr>
        <p:spPr>
          <a:xfrm>
            <a:off x="3941763" y="2700338"/>
            <a:ext cx="6192837" cy="32400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6663255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олонки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13" y="558237"/>
            <a:ext cx="9180000" cy="245268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648825" y="496205"/>
            <a:ext cx="523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75FE14C-5F71-48F3-82E4-19AA9D082FA2}" type="slidenum">
              <a:rPr lang="ru-RU" sz="1800" smtClean="0">
                <a:solidFill>
                  <a:prstClr val="black"/>
                </a:solidFill>
              </a:rPr>
              <a:pPr algn="r"/>
              <a:t>‹#›</a:t>
            </a:fld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7213" y="451973"/>
            <a:ext cx="19553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788547"/>
                </a:solidFill>
              </a:rPr>
              <a:t>www.zelinskygroup.com</a:t>
            </a:r>
            <a:endParaRPr lang="ru-RU" sz="2400" dirty="0">
              <a:solidFill>
                <a:srgbClr val="788547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6737" y="6881668"/>
            <a:ext cx="9576000" cy="143163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566737" y="1619250"/>
            <a:ext cx="9567863" cy="781050"/>
          </a:xfrm>
          <a:prstGeom prst="rect">
            <a:avLst/>
          </a:prstGeom>
        </p:spPr>
        <p:txBody>
          <a:bodyPr/>
          <a:lstStyle>
            <a:lvl1pPr>
              <a:defRPr sz="3600" b="1"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0"/>
          </p:nvPr>
        </p:nvSpPr>
        <p:spPr>
          <a:xfrm>
            <a:off x="566737" y="2700338"/>
            <a:ext cx="2835275" cy="32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Объект 14"/>
          <p:cNvSpPr>
            <a:spLocks noGrp="1"/>
          </p:cNvSpPr>
          <p:nvPr>
            <p:ph sz="quarter" idx="11"/>
          </p:nvPr>
        </p:nvSpPr>
        <p:spPr>
          <a:xfrm>
            <a:off x="3941762" y="2719387"/>
            <a:ext cx="2808287" cy="32210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Объект 14"/>
          <p:cNvSpPr>
            <a:spLocks noGrp="1"/>
          </p:cNvSpPr>
          <p:nvPr>
            <p:ph sz="quarter" idx="12"/>
          </p:nvPr>
        </p:nvSpPr>
        <p:spPr>
          <a:xfrm>
            <a:off x="7299325" y="2719386"/>
            <a:ext cx="2835275" cy="322103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0124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3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theme" Target="../theme/theme12.xml"/><Relationship Id="rId4" Type="http://schemas.openxmlformats.org/officeDocument/2006/relationships/slideLayout" Target="../slideLayouts/slideLayout44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73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4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5" Type="http://schemas.openxmlformats.org/officeDocument/2006/relationships/theme" Target="../theme/theme21.xml"/><Relationship Id="rId4" Type="http://schemas.openxmlformats.org/officeDocument/2006/relationships/slideLayout" Target="../slideLayouts/slideLayout83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4" Type="http://schemas.openxmlformats.org/officeDocument/2006/relationships/theme" Target="../theme/theme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714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14" r:id="rId2"/>
    <p:sldLayoutId id="21474837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153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61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360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930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02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970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ira Sans Condensed Four" panose="020B02030500000200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18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15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39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04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4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687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</p:sldLayoutIdLst>
  <p:txStyles>
    <p:titleStyle>
      <a:lvl1pPr algn="l" defTabSz="913796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50" indent="-228450" algn="l" defTabSz="91379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340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37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3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25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9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82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7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609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9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9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8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8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75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7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26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161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39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</p:sldLayoutIdLst>
  <p:txStyles>
    <p:titleStyle>
      <a:lvl1pPr algn="l" defTabSz="913796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50" indent="-228450" algn="l" defTabSz="91379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340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37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3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25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9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82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7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609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9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9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8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8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75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7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26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161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147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</p:sldLayoutIdLst>
  <p:txStyles>
    <p:titleStyle>
      <a:lvl1pPr algn="l" defTabSz="913796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50" indent="-228450" algn="l" defTabSz="91379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340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37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3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25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9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82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7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609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9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9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8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8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75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7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26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161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90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</p:sldLayoutIdLst>
  <p:txStyles>
    <p:titleStyle>
      <a:lvl1pPr algn="l" defTabSz="913796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50" indent="-228450" algn="l" defTabSz="91379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340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37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3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25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9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82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7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609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9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9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8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8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75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7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26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161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310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</p:sldLayoutIdLst>
  <p:txStyles>
    <p:titleStyle>
      <a:lvl1pPr algn="l" defTabSz="913796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50" indent="-228450" algn="l" defTabSz="91379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340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37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3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025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9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822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723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609" indent="-228450" algn="l" defTabSz="91379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9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9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86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8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75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73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269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161" algn="l" defTabSz="9137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53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399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64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228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235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 userDrawn="1">
          <p15:clr>
            <a:srgbClr val="F26B43"/>
          </p15:clr>
        </p15:guide>
        <p15:guide id="2" pos="351" userDrawn="1">
          <p15:clr>
            <a:srgbClr val="F26B43"/>
          </p15:clr>
        </p15:guide>
        <p15:guide id="3" pos="6384" userDrawn="1">
          <p15:clr>
            <a:srgbClr val="F26B43"/>
          </p15:clr>
        </p15:guide>
        <p15:guide id="4" orient="horz" pos="4422" userDrawn="1">
          <p15:clr>
            <a:srgbClr val="F26B43"/>
          </p15:clr>
        </p15:guide>
        <p15:guide id="5" pos="2143" userDrawn="1">
          <p15:clr>
            <a:srgbClr val="F26B43"/>
          </p15:clr>
        </p15:guide>
        <p15:guide id="6" pos="2483" userDrawn="1">
          <p15:clr>
            <a:srgbClr val="F26B43"/>
          </p15:clr>
        </p15:guide>
        <p15:guide id="7" pos="4252" userDrawn="1">
          <p15:clr>
            <a:srgbClr val="F26B43"/>
          </p15:clr>
        </p15:guide>
        <p15:guide id="8" pos="4592" userDrawn="1">
          <p15:clr>
            <a:srgbClr val="F26B43"/>
          </p15:clr>
        </p15:guide>
        <p15:guide id="9" orient="horz" pos="1020" userDrawn="1">
          <p15:clr>
            <a:srgbClr val="F26B43"/>
          </p15:clr>
        </p15:guide>
        <p15:guide id="10" orient="horz" pos="1701" userDrawn="1">
          <p15:clr>
            <a:srgbClr val="F26B43"/>
          </p15:clr>
        </p15:guide>
        <p15:guide id="11" orient="horz" pos="3742" userDrawn="1">
          <p15:clr>
            <a:srgbClr val="F26B43"/>
          </p15:clr>
        </p15:guide>
        <p15:guide id="12" orient="horz" pos="3061" userDrawn="1">
          <p15:clr>
            <a:srgbClr val="F26B43"/>
          </p15:clr>
        </p15:guide>
        <p15:guide id="13" orient="horz" pos="23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CD_1A3CD35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F166E-0A20-FF51-4107-73C7307CA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37" y="962526"/>
            <a:ext cx="9567863" cy="91440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ru-RU" sz="2800" dirty="0">
                <a:solidFill>
                  <a:srgbClr val="76871A"/>
                </a:solidFill>
              </a:rPr>
              <a:t>Изменения в НПА в области гражданской обороны в текущем году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E881FF-981C-187A-816E-8DAC03BB710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66737" y="1978703"/>
            <a:ext cx="9567863" cy="461844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На основании внесенных изменений в ФЗ №28-ФЗ «О гражданской обороне» идет корректировка  НПА (ФЗ, ПП РФ, приказы МЧС России и т.д.) в которых присутствует терминология гражданская оборона (даны новые понятия гражданской обороны и мероприятий ГО.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Указ Президента РФ №179 «О видах продукции (работ, услуг) и отходов производства, свободная реализация которых запрещена» (внесены изменения Указ Президента РФ №566 от 06.08.2026 г).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Вступило в силу новое ПП РФ №5 «Об особенностях оценки соответствия средств индивидуальной защиты населения в области гражданской обороны, а также процессов их проектирования, производства, эксплуатации, хранения, перевозки, реализации и утилизации» (сертификационный орган СИЗ ГО МЧС России).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Новый совместный приказ Минобороны России и  МЧС России №11*/096 «Об утверждении требований к средствам индивидуальной защиты населения в области гражданской обороны, разработанным либо модифицированным для защиты от бактериологических (биологических) агентов и радиоактивных материалов, которые могут быть использованы в военных целях, от токсичных химических веществ, в том числе используемых в химическом оружии, специально разработанным для них компонентам, а также процессам проектирования, производства, эксплуатации, хранения, перевозки, реализации и утилизации указанной продукции» (требования к СИЗ ГО).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Приказ МЧС России №216дсп «Порядок разработки, согласования и утверждения планов гражданской обороны и защиты населения» (идет разработка нового проекта приказа).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675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80D33-C842-6306-7459-3ED5B6972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37" y="1095270"/>
            <a:ext cx="9567863" cy="743578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76871A"/>
                </a:solidFill>
              </a:rPr>
              <a:t>      </a:t>
            </a:r>
            <a:r>
              <a:rPr lang="ru-RU" sz="2400" dirty="0">
                <a:solidFill>
                  <a:srgbClr val="76871A"/>
                </a:solidFill>
              </a:rPr>
              <a:t>Ожидаемые изменения  в НПА в области гражданской обороны в 2027 году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CC425B-835C-C90E-7B67-6E38899E7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6738" y="2110154"/>
            <a:ext cx="9356848" cy="3977825"/>
          </a:xfrm>
        </p:spPr>
        <p:txBody>
          <a:bodyPr/>
          <a:lstStyle/>
          <a:p>
            <a:pPr algn="just"/>
            <a:r>
              <a:rPr lang="ru-RU" sz="1600" dirty="0"/>
              <a:t>Указ Президента РФ №868 от 11.07.2004 года «Вопросы Министерства по делам ГО и ЧС, и ликвидации последствий стихийных бедствий» (с учетом произошедших изменений в Указе Президента РФ №179 и ПП РФ №959).</a:t>
            </a:r>
          </a:p>
          <a:p>
            <a:pPr algn="just"/>
            <a:r>
              <a:rPr lang="ru-RU" sz="1600" dirty="0"/>
              <a:t>ПП РФ №959 «О поставках продукции и отходов производства, свободная реализация которых запрещена» (предложения в Правительстве РФ, изменения аналогичны Указа Президента №179)).</a:t>
            </a:r>
          </a:p>
          <a:p>
            <a:pPr algn="just"/>
            <a:r>
              <a:rPr lang="ru-RU" sz="1600" dirty="0"/>
              <a:t>ПП РФ №5 «Об особенностях оценки соответствия средств индивидуальной защиты населения в области гражданской обороны, а также процессов их проектирования, производства, эксплуатации, хранения, перевозки, реализации и утилизации» (предложения в Правительстве РФ, с учетом вопросов свободной реализации СИЗ ГО).</a:t>
            </a:r>
          </a:p>
          <a:p>
            <a:pPr algn="just"/>
            <a:r>
              <a:rPr lang="ru-RU" sz="1600" dirty="0"/>
              <a:t>Приказ МЧС России №543 «Об утверждении положения об организации обеспечения населения средствами индивидуальной защиты» (идет разработка нового проекта приказа).</a:t>
            </a:r>
          </a:p>
          <a:p>
            <a:pPr algn="just"/>
            <a:r>
              <a:rPr lang="ru-RU" sz="1600" dirty="0"/>
              <a:t>Приказ МЧС России №285 «Об утверждении и введение в действие правил использования и содержания СИЗ, приборов РХР и контроля» (идет обсуждение в Департаменте ГО и защите населения).</a:t>
            </a:r>
          </a:p>
        </p:txBody>
      </p:sp>
    </p:spTree>
    <p:extLst>
      <p:ext uri="{BB962C8B-B14F-4D97-AF65-F5344CB8AC3E}">
        <p14:creationId xmlns:p14="http://schemas.microsoft.com/office/powerpoint/2010/main" val="87281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64F815E-5AFF-ED6E-A371-67D55E04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4" y="1114425"/>
            <a:ext cx="9567863" cy="781050"/>
          </a:xfrm>
        </p:spPr>
        <p:txBody>
          <a:bodyPr/>
          <a:lstStyle/>
          <a:p>
            <a:r>
              <a:rPr lang="ru-RU" sz="2000" dirty="0">
                <a:solidFill>
                  <a:srgbClr val="76871A"/>
                </a:solidFill>
              </a:rPr>
              <a:t>Создание запасов СИЗ ГО для населения (в субъектах РФ) и свободная их реализация для населения (после изменений в Указе Президента РФ №179)</a:t>
            </a:r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2BF9E392-5306-9466-82A5-398E93A579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650" y="2261937"/>
            <a:ext cx="4727576" cy="3765884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       Субъекты РФ, организации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Сертификат на СИЗ – МЧС России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За создание запасов отвечают ФОИВ, субъекты РФ, организации.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Запасы СИЗ ГО создаются на основании: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ФЗ №28-ФЗ; ПП РФ №804; ПП РФ №379; приказ МЧС России №543,285.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СИЗ ГО для субъектов РФ, организаций приобретаются на основании проведения аукционов (тендеров), ФЗ №44-ФЗ; №223-ФЗ  </a:t>
            </a:r>
          </a:p>
          <a:p>
            <a:pPr marL="0" indent="0">
              <a:buNone/>
            </a:pPr>
            <a:r>
              <a:rPr lang="ru-RU" sz="2000" dirty="0"/>
              <a:t> 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40777B3-C4B0-FD8A-A175-56B1F58FF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15000" y="2357437"/>
            <a:ext cx="4475163" cy="3900487"/>
          </a:xfrm>
        </p:spPr>
        <p:txBody>
          <a:bodyPr/>
          <a:lstStyle/>
          <a:p>
            <a:pPr marL="0" indent="0" algn="just">
              <a:lnSpc>
                <a:spcPct val="70000"/>
              </a:lnSpc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              Для населения РФ</a:t>
            </a:r>
          </a:p>
          <a:p>
            <a:pPr marL="0" indent="0" algn="just">
              <a:lnSpc>
                <a:spcPct val="70000"/>
              </a:lnSpc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Сертификат на СИЗ МЧС России</a:t>
            </a:r>
          </a:p>
          <a:p>
            <a:pPr marL="0" indent="0" algn="just">
              <a:lnSpc>
                <a:spcPct val="70000"/>
              </a:lnSpc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За розничную продажу отвечает Минпромторг России, объекты розничной торговли .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Розничная продажа СИЗ ГО осуществляется на основании: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ФЗ №2300-1, Указа Президента РФ №179, ПП РФ №959;2463;657;821</a:t>
            </a: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just">
              <a:lnSpc>
                <a:spcPct val="7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СИЗ ГО планируется реализовывать в торговых точках, требования для которых будут разработаны в ближайшее время</a:t>
            </a:r>
          </a:p>
        </p:txBody>
      </p:sp>
    </p:spTree>
    <p:extLst>
      <p:ext uri="{BB962C8B-B14F-4D97-AF65-F5344CB8AC3E}">
        <p14:creationId xmlns:p14="http://schemas.microsoft.com/office/powerpoint/2010/main" val="14648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395144" y="1155561"/>
            <a:ext cx="9661812" cy="6832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200" b="0" dirty="0">
                <a:solidFill>
                  <a:srgbClr val="788340"/>
                </a:solidFill>
                <a:latin typeface="Fira Sans Condensed SemiBold"/>
              </a:rPr>
              <a:t>               ОСНОВНЫЕ ПРОБЛЕМНЫЕ ВОПРОСЫ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3917" y="2252305"/>
            <a:ext cx="9908237" cy="4855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>
              <a:lnSpc>
                <a:spcPct val="150000"/>
              </a:lnSpc>
              <a:buClr>
                <a:srgbClr val="5B9BD5"/>
              </a:buClr>
              <a:buFontTx/>
              <a:buBlip>
                <a:blip r:embed="rId3"/>
              </a:buBlip>
              <a:defRPr/>
            </a:pPr>
            <a:r>
              <a:rPr lang="ru-RU" sz="1600" dirty="0"/>
              <a:t>Требования к организациям, которые будут реализовывать СИЗ ГО.</a:t>
            </a:r>
          </a:p>
          <a:p>
            <a:pPr marL="285750" indent="-285750" defTabSz="914400">
              <a:lnSpc>
                <a:spcPct val="150000"/>
              </a:lnSpc>
              <a:buClr>
                <a:srgbClr val="5B9BD5"/>
              </a:buClr>
              <a:buFontTx/>
              <a:buBlip>
                <a:blip r:embed="rId3"/>
              </a:buBlip>
              <a:defRPr/>
            </a:pPr>
            <a:r>
              <a:rPr lang="ru-RU" sz="1600" dirty="0"/>
              <a:t>Контроль за СИЗ ГО которые будут находится на руках у населения (гарантийные сроки, хранение, порядок применения, утилизация и т.д.).</a:t>
            </a:r>
          </a:p>
          <a:p>
            <a:pPr marL="285750" indent="-285750" defTabSz="914400">
              <a:lnSpc>
                <a:spcPct val="150000"/>
              </a:lnSpc>
              <a:buClr>
                <a:srgbClr val="5B9BD5"/>
              </a:buClr>
              <a:buFontTx/>
              <a:buBlip>
                <a:blip r:embed="rId3"/>
              </a:buBlip>
              <a:defRPr/>
            </a:pPr>
            <a:r>
              <a:rPr lang="ru-RU" sz="1600" dirty="0"/>
              <a:t>Наличие в запасах субъектов РФ, организаций большого количества средств индивидуальной защиты с истекшими сроками хранения (25 лет и более), которые могут поступить на рынок (контроль за их списанием и утилизацией).</a:t>
            </a:r>
          </a:p>
          <a:p>
            <a:pPr marL="285750" indent="-285750" defTabSz="914400">
              <a:lnSpc>
                <a:spcPct val="150000"/>
              </a:lnSpc>
              <a:buClr>
                <a:srgbClr val="5B9BD5"/>
              </a:buClr>
              <a:buFontTx/>
              <a:buBlip>
                <a:blip r:embed="rId3"/>
              </a:buBlip>
              <a:defRPr/>
            </a:pPr>
            <a:r>
              <a:rPr lang="ru-RU" sz="1600" dirty="0"/>
              <a:t>Кто будет разъяснять населению, какие изделия относятся к СИЗ ГО, какие к СИЗ в области промышленной безопасности (возможность подмены одних другими).</a:t>
            </a:r>
          </a:p>
          <a:p>
            <a:pPr marL="285750" indent="-285750" defTabSz="914400">
              <a:lnSpc>
                <a:spcPct val="150000"/>
              </a:lnSpc>
              <a:buClr>
                <a:srgbClr val="5B9BD5"/>
              </a:buClr>
              <a:buFontTx/>
              <a:buBlip>
                <a:blip r:embed="rId3"/>
              </a:buBlip>
              <a:defRPr/>
            </a:pPr>
            <a:r>
              <a:rPr lang="ru-RU" sz="1600" dirty="0"/>
              <a:t>Необходимы изменения в ФЗ №68-ФЗ «О защите населения и территорий от ЧС природного и техногенного характера (в данном НПА отсутствует понятие СИЗ для населения).</a:t>
            </a:r>
          </a:p>
          <a:p>
            <a:pPr marL="285750" indent="-285750" defTabSz="914400">
              <a:lnSpc>
                <a:spcPct val="150000"/>
              </a:lnSpc>
              <a:buClr>
                <a:srgbClr val="5B9BD5"/>
              </a:buClr>
              <a:buFontTx/>
              <a:buBlip>
                <a:blip r:embed="rId3"/>
              </a:buBlip>
              <a:defRPr/>
            </a:pPr>
            <a:r>
              <a:rPr lang="ru-RU" sz="1600" dirty="0"/>
              <a:t>Необходимы изменения в приказах МЧС России №543, 285 и ряде других нормативных документах (методических рекомендациях и т.д.)</a:t>
            </a:r>
          </a:p>
          <a:p>
            <a:pPr marL="285750" indent="-285750" defTabSz="914400">
              <a:lnSpc>
                <a:spcPct val="150000"/>
              </a:lnSpc>
              <a:buClr>
                <a:srgbClr val="5B9BD5"/>
              </a:buClr>
              <a:buFontTx/>
              <a:buBlip>
                <a:blip r:embed="rId3"/>
              </a:buBlip>
              <a:defRPr/>
            </a:pPr>
            <a:endParaRPr lang="ru-RU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81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395144" y="1203158"/>
            <a:ext cx="9661812" cy="60157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0" i="0" u="none" strike="noStrike" kern="1200" cap="none" spc="0" normalizeH="0" baseline="0" noProof="0" dirty="0">
                <a:ln>
                  <a:noFill/>
                </a:ln>
                <a:solidFill>
                  <a:srgbClr val="788340"/>
                </a:solidFill>
                <a:effectLst/>
                <a:uLnTx/>
                <a:uFillTx/>
                <a:latin typeface="Fira Sans Condensed SemiBold"/>
                <a:ea typeface="+mj-ea"/>
                <a:cs typeface="+mj-cs"/>
              </a:rPr>
              <a:t>ВЫВОДЫ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3917" y="2252305"/>
            <a:ext cx="9908237" cy="4855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Blip>
                <a:blip r:embed="rId4"/>
              </a:buBlip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На основании изменений в Федеральном законе №28-ФЗ «О Гражданской обороне», проводится корректировка  нормативно-правовых актах в области гражданской обороны (Федеральные законы, Указы Президента РФ, Постановления правительства  РФ, приказы МЧС России,  и другие документы).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Blip>
                <a:blip r:embed="rId4"/>
              </a:buBlip>
              <a:tabLst/>
              <a:defRPr/>
            </a:pPr>
            <a:r>
              <a:rPr lang="ru-RU" sz="1600" dirty="0">
                <a:solidFill>
                  <a:prstClr val="black"/>
                </a:solidFill>
              </a:rPr>
              <a:t>На основании новых НПА в области ГО (ПП РФ №5, совместного приказа МО РФ и МЧС России) на рынок выйдут новые изделия с сертификатом МЧС России для решения задач ГО (гражданский фильтрующий противогаз и КЗД), которые будут поставляться для создания запасов имущества ГО.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Blip>
                <a:blip r:embed="rId4"/>
              </a:buBlip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В </a:t>
            </a:r>
            <a:r>
              <a:rPr lang="ru-RU" sz="1600" dirty="0">
                <a:solidFill>
                  <a:prstClr val="black"/>
                </a:solidFill>
              </a:rPr>
              <a:t>связи с изменениями в Указе Президента РФ №179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lang="ru-RU" sz="1600" dirty="0">
                <a:solidFill>
                  <a:prstClr val="black"/>
                </a:solidFill>
              </a:rPr>
              <a:t>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2027 го</a:t>
            </a:r>
            <a:r>
              <a:rPr lang="ru-RU" sz="1600">
                <a:solidFill>
                  <a:prstClr val="black"/>
                </a:solidFill>
              </a:rPr>
              <a:t>ду</a:t>
            </a: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начнется свободная реализация СИЗ ГО с защитой от БОВ, с сертификатом МЧС России (требования к реализации изложены в ПП РФ №657).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Blip>
                <a:blip r:embed="rId4"/>
              </a:buBlip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Назрела необходимость изменения стратегии защиты населения в мирное и военное время, с учетом корректировки вопросов гражданской обороны и создания запасов СИЗ для населения в мирное и военное время.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Blip>
                <a:blip r:embed="rId4"/>
              </a:buBlip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Tx/>
              <a:buFontTx/>
              <a:buBlip>
                <a:blip r:embed="rId4"/>
              </a:buBlip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19387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2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Four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6CB46199-9F3F-438E-AD1D-13E7B303D395}" vid="{C39E7AF8-C133-4A44-9409-083F7F1D20A5}"/>
    </a:ext>
  </a:extLst>
</a:theme>
</file>

<file path=ppt/theme/theme3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Four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6CB46199-9F3F-438E-AD1D-13E7B303D395}" vid="{C39E7AF8-C133-4A44-9409-083F7F1D20A5}"/>
    </a:ext>
  </a:extLst>
</a:theme>
</file>

<file path=ppt/theme/theme4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5.xml><?xml version="1.0" encoding="utf-8"?>
<a:theme xmlns:a="http://schemas.openxmlformats.org/drawingml/2006/main" name="5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Four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6CB46199-9F3F-438E-AD1D-13E7B303D395}" vid="{C39E7AF8-C133-4A44-9409-083F7F1D20A5}"/>
    </a:ext>
  </a:extLst>
</a:theme>
</file>

<file path=ppt/theme/theme6.xml><?xml version="1.0" encoding="utf-8"?>
<a:theme xmlns:a="http://schemas.openxmlformats.org/drawingml/2006/main" name="6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Four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6CB46199-9F3F-438E-AD1D-13E7B303D395}" vid="{C39E7AF8-C133-4A44-9409-083F7F1D20A5}"/>
    </a:ext>
  </a:extLst>
</a:theme>
</file>

<file path=ppt/theme/theme7.xml><?xml version="1.0" encoding="utf-8"?>
<a:theme xmlns:a="http://schemas.openxmlformats.org/drawingml/2006/main" name="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Four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6CB46199-9F3F-438E-AD1D-13E7B303D395}" vid="{C39E7AF8-C133-4A44-9409-083F7F1D20A5}"/>
    </a:ext>
  </a:extLst>
</a:theme>
</file>

<file path=ppt/theme/theme8.xml><?xml version="1.0" encoding="utf-8"?>
<a:theme xmlns:a="http://schemas.openxmlformats.org/drawingml/2006/main" name="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9.xml><?xml version="1.0" encoding="utf-8"?>
<a:theme xmlns:a="http://schemas.openxmlformats.org/drawingml/2006/main" name="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0.xml><?xml version="1.0" encoding="utf-8"?>
<a:theme xmlns:a="http://schemas.openxmlformats.org/drawingml/2006/main" name="1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1.xml><?xml version="1.0" encoding="utf-8"?>
<a:theme xmlns:a="http://schemas.openxmlformats.org/drawingml/2006/main" name="10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2.xml><?xml version="1.0" encoding="utf-8"?>
<a:theme xmlns:a="http://schemas.openxmlformats.org/drawingml/2006/main" name="1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3.xml><?xml version="1.0" encoding="utf-8"?>
<a:theme xmlns:a="http://schemas.openxmlformats.org/drawingml/2006/main" name="17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4.xml><?xml version="1.0" encoding="utf-8"?>
<a:theme xmlns:a="http://schemas.openxmlformats.org/drawingml/2006/main" name="18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5.xml><?xml version="1.0" encoding="utf-8"?>
<a:theme xmlns:a="http://schemas.openxmlformats.org/drawingml/2006/main" name="1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6.xml><?xml version="1.0" encoding="utf-8"?>
<a:theme xmlns:a="http://schemas.openxmlformats.org/drawingml/2006/main" name="19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7.xml><?xml version="1.0" encoding="utf-8"?>
<a:theme xmlns:a="http://schemas.openxmlformats.org/drawingml/2006/main" name="20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8.xml><?xml version="1.0" encoding="utf-8"?>
<a:theme xmlns:a="http://schemas.openxmlformats.org/drawingml/2006/main" name="1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19.xml><?xml version="1.0" encoding="utf-8"?>
<a:theme xmlns:a="http://schemas.openxmlformats.org/drawingml/2006/main" name="15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20.xml><?xml version="1.0" encoding="utf-8"?>
<a:theme xmlns:a="http://schemas.openxmlformats.org/drawingml/2006/main" name="16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21.xml><?xml version="1.0" encoding="utf-8"?>
<a:theme xmlns:a="http://schemas.openxmlformats.org/drawingml/2006/main" name="2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22.xml><?xml version="1.0" encoding="utf-8"?>
<a:theme xmlns:a="http://schemas.openxmlformats.org/drawingml/2006/main" name="2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Fira Sans Condensed SemiBold"/>
        <a:ea typeface=""/>
        <a:cs typeface=""/>
      </a:majorFont>
      <a:minorFont>
        <a:latin typeface="Fira Sans Condensed 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DDEC494D-CD7D-43C7-8D15-3BAC55DDED5B}" vid="{ABE5E7F1-2C2B-4EE2-8E68-F5C50921B0A9}"/>
    </a:ext>
  </a:extLst>
</a:theme>
</file>

<file path=ppt/theme/theme2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Zelinskiy</Template>
  <TotalTime>9864</TotalTime>
  <Words>915</Words>
  <Application>Microsoft Office PowerPoint</Application>
  <PresentationFormat>Произвольный</PresentationFormat>
  <Paragraphs>44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22</vt:i4>
      </vt:variant>
      <vt:variant>
        <vt:lpstr>Заголовки слайдов</vt:lpstr>
      </vt:variant>
      <vt:variant>
        <vt:i4>5</vt:i4>
      </vt:variant>
    </vt:vector>
  </HeadingPairs>
  <TitlesOfParts>
    <vt:vector size="32" baseType="lpstr">
      <vt:lpstr>Arial</vt:lpstr>
      <vt:lpstr>Calibri</vt:lpstr>
      <vt:lpstr>Fira Sans Condensed Four</vt:lpstr>
      <vt:lpstr>Fira Sans Condensed SemiBold</vt:lpstr>
      <vt:lpstr>Wingdings</vt:lpstr>
      <vt:lpstr>1_Специальное оформление</vt:lpstr>
      <vt:lpstr>2_Специальное оформление</vt:lpstr>
      <vt:lpstr>3_Специальное оформление</vt:lpstr>
      <vt:lpstr>4_Специальное оформление</vt:lpstr>
      <vt:lpstr>5_Специальное оформление</vt:lpstr>
      <vt:lpstr>6_Специальное оформление</vt:lpstr>
      <vt:lpstr>7_Специальное оформление</vt:lpstr>
      <vt:lpstr>8_Специальное оформление</vt:lpstr>
      <vt:lpstr>9_Специальное оформление</vt:lpstr>
      <vt:lpstr>11_Специальное оформление</vt:lpstr>
      <vt:lpstr>10_Специальное оформление</vt:lpstr>
      <vt:lpstr>12_Специальное оформление</vt:lpstr>
      <vt:lpstr>17_Специальное оформление</vt:lpstr>
      <vt:lpstr>18_Специальное оформление</vt:lpstr>
      <vt:lpstr>13_Специальное оформление</vt:lpstr>
      <vt:lpstr>19_Специальное оформление</vt:lpstr>
      <vt:lpstr>20_Специальное оформление</vt:lpstr>
      <vt:lpstr>14_Специальное оформление</vt:lpstr>
      <vt:lpstr>15_Специальное оформление</vt:lpstr>
      <vt:lpstr>16_Специальное оформление</vt:lpstr>
      <vt:lpstr>21_Специальное оформление</vt:lpstr>
      <vt:lpstr>22_Специальное оформление</vt:lpstr>
      <vt:lpstr>   Изменения в НПА в области гражданской обороны в текущем году</vt:lpstr>
      <vt:lpstr>      Ожидаемые изменения  в НПА в области гражданской обороны в 2027 году</vt:lpstr>
      <vt:lpstr>Создание запасов СИЗ ГО для населения (в субъектах РФ) и свободная их реализация для населения (после изменений в Указе Президента РФ №179)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Колегова К.Г.</dc:creator>
  <cp:lastModifiedBy>Андрей Чернавский</cp:lastModifiedBy>
  <cp:revision>469</cp:revision>
  <cp:lastPrinted>2019-03-06T09:02:31Z</cp:lastPrinted>
  <dcterms:created xsi:type="dcterms:W3CDTF">2018-05-10T09:31:10Z</dcterms:created>
  <dcterms:modified xsi:type="dcterms:W3CDTF">2026-10-16T13:04:11Z</dcterms:modified>
</cp:coreProperties>
</file>