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7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60" r:id="rId4"/>
    <p:sldId id="261" r:id="rId5"/>
    <p:sldId id="262" r:id="rId6"/>
    <p:sldId id="269" r:id="rId7"/>
    <p:sldId id="270" r:id="rId8"/>
    <p:sldId id="268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9442B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4" autoAdjust="0"/>
  </p:normalViewPr>
  <p:slideViewPr>
    <p:cSldViewPr>
      <p:cViewPr>
        <p:scale>
          <a:sx n="118" d="100"/>
          <a:sy n="118" d="100"/>
        </p:scale>
        <p:origin x="-143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21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!TEMP%20&#1070;&#1053;\09%20-%20&#1053;&#1048;&#1060;&#1061;&#1048;%20-%20&#1053;&#1048;&#1062;%20&#1042;&#1080;&#1089;&#1082;&#1086;&#1079;&#1072;%20(&#1084;&#1072;&#1090;-&#1083;&#1099;%20&#1084;&#1077;&#1076;.%20&#1085;&#1072;&#1079;&#1085;&#1072;&#1095;&#1077;&#1085;&#1080;&#1103;)\&#1057;&#1074;&#1086;&#1076;&#1085;&#1072;&#1103;%20&#1090;&#1072;&#1073;&#1083;&#1080;&#1094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16"/>
            <c:spPr>
              <a:ln>
                <a:solidFill>
                  <a:schemeClr val="bg1"/>
                </a:solidFill>
              </a:ln>
            </c:spPr>
          </c:marker>
          <c:trendline>
            <c:spPr>
              <a:ln w="44450"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Лист8!$L$4:$L$7</c:f>
              <c:numCache>
                <c:formatCode>General</c:formatCode>
                <c:ptCount val="4"/>
                <c:pt idx="0">
                  <c:v>3.5</c:v>
                </c:pt>
                <c:pt idx="1">
                  <c:v>5.5</c:v>
                </c:pt>
                <c:pt idx="2">
                  <c:v>11.6</c:v>
                </c:pt>
                <c:pt idx="3">
                  <c:v>20</c:v>
                </c:pt>
              </c:numCache>
            </c:numRef>
          </c:xVal>
          <c:yVal>
            <c:numRef>
              <c:f>Лист8!$M$4:$M$7</c:f>
              <c:numCache>
                <c:formatCode>0.0</c:formatCode>
                <c:ptCount val="4"/>
                <c:pt idx="0">
                  <c:v>3</c:v>
                </c:pt>
                <c:pt idx="1">
                  <c:v>5.2422750325201504</c:v>
                </c:pt>
                <c:pt idx="2">
                  <c:v>11.505149978319954</c:v>
                </c:pt>
                <c:pt idx="3" formatCode="General">
                  <c:v>15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21504"/>
        <c:axId val="34422080"/>
      </c:scatterChart>
      <c:valAx>
        <c:axId val="34421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Диаметр волокон, мкм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422080"/>
        <c:crosses val="autoZero"/>
        <c:crossBetween val="midCat"/>
      </c:valAx>
      <c:valAx>
        <c:axId val="344220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/>
                  <a:t>КФД, мм вод.ст.</a:t>
                </a:r>
                <a:r>
                  <a:rPr lang="ru-RU" baseline="30000" dirty="0" smtClean="0"/>
                  <a:t>-1</a:t>
                </a:r>
                <a:endParaRPr lang="ru-RU" baseline="30000" dirty="0"/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3442150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2000" b="1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80DA023-E5C1-41B4-9D0F-1A2DF5B84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07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33F0B3A-6A55-453D-9FA9-FABC7AF4AECB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67E47F9-A39C-4009-8562-E605AF5B9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781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20F88E-2533-48D5-97B9-73AA80A8E51A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C7C2FE-325D-4B6D-B5F6-AB98E7BC003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78EB27F-F433-4F37-A92E-923552792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68E3E-3C5C-4A87-AC29-E1565313E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C7188-E838-4A1D-806F-584157B9B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 userDrawn="1"/>
        </p:nvSpPr>
        <p:spPr>
          <a:xfrm>
            <a:off x="8745538" y="85725"/>
            <a:ext cx="285750" cy="285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 anchor="t"/>
          <a:lstStyle>
            <a:lvl1pPr marL="0" indent="0">
              <a:defRPr sz="3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0763" y="127000"/>
            <a:ext cx="503237" cy="301625"/>
          </a:xfrm>
        </p:spPr>
        <p:txBody>
          <a:bodyPr/>
          <a:lstStyle>
            <a:lvl1pPr>
              <a:defRPr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fld id="{E0EC0151-FEDF-44FB-8E99-752337BD5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6ACBB-28A5-4C37-843A-ABF56DAD4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FDA3B-7523-4BB1-AE22-3534F4419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2F75793-616C-40CC-8FAF-24D1A2068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3E080-9A20-4507-92E8-142AA97F1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714E0-F03B-43FC-A230-D3C871884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3DDE9BA-5A19-4270-AA8A-151FB7E09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5FD76155-E8C5-4CA5-A6F6-5305ED0FB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411089E-F8BC-4CFE-85A9-1B65C5EDB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38" r:id="rId4"/>
    <p:sldLayoutId id="2147483846" r:id="rId5"/>
    <p:sldLayoutId id="2147483839" r:id="rId6"/>
    <p:sldLayoutId id="2147483840" r:id="rId7"/>
    <p:sldLayoutId id="2147483847" r:id="rId8"/>
    <p:sldLayoutId id="2147483848" r:id="rId9"/>
    <p:sldLayoutId id="2147483841" r:id="rId10"/>
    <p:sldLayoutId id="2147483842" r:id="rId11"/>
  </p:sldLayoutIdLst>
  <p:transition spd="slow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C453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C453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C453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C453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C453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C453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C453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C453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C453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4C689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im4-tub-ru.yandex.net/i?id=338433478-62-72&amp;n=16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http://primamedia.ru/files/113125.jpg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84" y="571480"/>
            <a:ext cx="8658196" cy="4786346"/>
          </a:xfrm>
        </p:spPr>
        <p:txBody>
          <a:bodyPr anchor="ctr"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ГНЦ РФ НИФХИ им. Л.Я.Карпова</a:t>
            </a:r>
            <a:r>
              <a:rPr lang="ru-RU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Научно-технический центр </a:t>
            </a:r>
            <a:r>
              <a:rPr lang="ru-RU" sz="3600" b="1" spc="300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Аэрозолей</a:t>
            </a: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Респиратор для защиты от высокодисперсных аэрозолей</a:t>
            </a:r>
            <a:r>
              <a:rPr lang="ru-RU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36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sz="36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5626" y="5239090"/>
            <a:ext cx="7397768" cy="128588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/>
              <a:t>Руководитель НТЦ Аэрозолей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/>
              <a:t>профессор, доктор </a:t>
            </a:r>
            <a:r>
              <a:rPr lang="ru-RU" sz="2400" b="1" i="1" dirty="0"/>
              <a:t>химических наук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/>
              <a:t>Ю.Н.Филатов</a:t>
            </a:r>
            <a:endParaRPr lang="ru-RU" sz="2400" b="1" i="1" dirty="0"/>
          </a:p>
        </p:txBody>
      </p:sp>
      <p:pic>
        <p:nvPicPr>
          <p:cNvPr id="8196" name="Рисунок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14744" y="285728"/>
            <a:ext cx="1643075" cy="96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84" y="267494"/>
            <a:ext cx="9144000" cy="1375556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Влияние полимера на фильтрующие свойства волокнистых материалов</a:t>
            </a:r>
            <a:endParaRPr lang="ru-RU" dirty="0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268" name="Object 1"/>
          <p:cNvGraphicFramePr>
            <a:graphicFrameLocks noChangeAspect="1"/>
          </p:cNvGraphicFramePr>
          <p:nvPr/>
        </p:nvGraphicFramePr>
        <p:xfrm>
          <a:off x="500063" y="1571625"/>
          <a:ext cx="8455025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r:id="rId5" imgW="8455885" imgH="4712616" progId="Excel.Sheet.8">
                  <p:embed/>
                </p:oleObj>
              </mc:Choice>
              <mc:Fallback>
                <p:oleObj r:id="rId5" imgW="8455885" imgH="4712616" progId="Excel.Shee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571625"/>
                        <a:ext cx="8455025" cy="471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87578-A1C4-4534-A9E1-112327B11B7B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2875" y="3071813"/>
            <a:ext cx="4000500" cy="3478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КФД = -</a:t>
            </a:r>
            <a:r>
              <a:rPr lang="en-US" sz="2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</a:t>
            </a:r>
            <a:r>
              <a:rPr lang="en-US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К) / </a:t>
            </a:r>
            <a:r>
              <a:rPr lang="en-US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l-GR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en-US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p]</a:t>
            </a:r>
            <a:r>
              <a:rPr lang="ru-RU" sz="2200" dirty="0">
                <a:solidFill>
                  <a:schemeClr val="accent1"/>
                </a:solidFill>
              </a:rPr>
              <a:t>, </a:t>
            </a:r>
            <a:r>
              <a:rPr lang="ru-RU" sz="2200" dirty="0"/>
              <a:t>где</a:t>
            </a:r>
          </a:p>
          <a:p>
            <a:pPr>
              <a:defRPr/>
            </a:pPr>
            <a:endParaRPr lang="ru-RU" sz="2200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ru-RU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КФД</a:t>
            </a:r>
            <a:r>
              <a:rPr lang="ru-RU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/>
              <a:t>– коэффициент</a:t>
            </a:r>
          </a:p>
          <a:p>
            <a:pPr>
              <a:defRPr/>
            </a:pPr>
            <a:r>
              <a:rPr lang="ru-RU" sz="2200" dirty="0"/>
              <a:t>фильтрующего</a:t>
            </a:r>
          </a:p>
          <a:p>
            <a:pPr>
              <a:defRPr/>
            </a:pPr>
            <a:r>
              <a:rPr lang="ru-RU" sz="2200" dirty="0"/>
              <a:t>действия (</a:t>
            </a:r>
            <a:r>
              <a:rPr lang="en-US" sz="2200" dirty="0"/>
              <a:t>filter quality)</a:t>
            </a:r>
            <a:endParaRPr lang="ru-RU" sz="2200" dirty="0"/>
          </a:p>
          <a:p>
            <a:pPr>
              <a:defRPr/>
            </a:pPr>
            <a:endParaRPr lang="ru-RU" sz="2200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ru-RU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200" b="1" dirty="0">
                <a:solidFill>
                  <a:schemeClr val="accent1"/>
                </a:solidFill>
              </a:rPr>
              <a:t> </a:t>
            </a:r>
            <a:r>
              <a:rPr lang="ru-RU" sz="2200" dirty="0"/>
              <a:t>– коэффициент проскока</a:t>
            </a:r>
          </a:p>
          <a:p>
            <a:pPr>
              <a:defRPr/>
            </a:pPr>
            <a:endParaRPr lang="ru-RU" sz="2200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US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l-GR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en-US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p]</a:t>
            </a:r>
            <a:r>
              <a:rPr lang="ru-RU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/>
              <a:t>– стандартное</a:t>
            </a:r>
          </a:p>
          <a:p>
            <a:pPr>
              <a:defRPr/>
            </a:pPr>
            <a:r>
              <a:rPr lang="ru-RU" sz="2200" dirty="0"/>
              <a:t> сопротивление (при 1 см/с)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72518" cy="80405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Электретные фильтрующие материалы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286248" y="1142984"/>
          <a:ext cx="457200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 descr="TMP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2285992"/>
            <a:ext cx="3816350" cy="37528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114300" dist="190500" dir="18900000" algn="bl" rotWithShape="0">
              <a:prstClr val="black">
                <a:alpha val="24000"/>
              </a:prstClr>
            </a:outerShdw>
            <a:softEdge rad="1270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62B1F-DC69-4FC8-8E39-A404E46C4373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Респираторный материал нового поколения</a:t>
            </a: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214813" y="1357313"/>
            <a:ext cx="4471987" cy="509746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Исходный полимер поликарбонат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Диаметр волокон </a:t>
            </a:r>
            <a:r>
              <a:rPr lang="ru-RU" sz="2400" b="1" dirty="0" smtClean="0"/>
              <a:t>7 - 10 мкм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Эффективность по частицам 0,3 мкм </a:t>
            </a:r>
            <a:r>
              <a:rPr lang="ru-RU" sz="2400" b="1" dirty="0" smtClean="0"/>
              <a:t>99 %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Сопротивление при 1 см/с </a:t>
            </a:r>
            <a:r>
              <a:rPr lang="ru-RU" sz="2400" b="1" dirty="0" smtClean="0"/>
              <a:t>8 Па</a:t>
            </a:r>
          </a:p>
        </p:txBody>
      </p:sp>
      <p:pic>
        <p:nvPicPr>
          <p:cNvPr id="4" name="Picture 6" descr="D:\Мои документы\Личные документы\!TEMP\Плакаты МИТХТ\15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3643338" cy="2960134"/>
          </a:xfrm>
          <a:prstGeom prst="rect">
            <a:avLst/>
          </a:prstGeom>
          <a:ln>
            <a:noFill/>
          </a:ln>
          <a:effectLst>
            <a:outerShdw blurRad="50800" dist="190500" dir="18900000" algn="b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714884"/>
            <a:ext cx="1239838" cy="1800225"/>
          </a:xfrm>
          <a:prstGeom prst="rect">
            <a:avLst/>
          </a:prstGeom>
          <a:ln>
            <a:noFill/>
          </a:ln>
          <a:effectLst>
            <a:outerShdw blurRad="50800" dist="127000" dir="18900000" algn="b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2286000" y="5214938"/>
            <a:ext cx="5715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Фильтрующий материал и способ его получения защищены в 2009 г. патентом РФ № 2363519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CE18E-692E-4883-8E7A-52465ABD9BFE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Респираторы для защиты населения</a:t>
            </a:r>
            <a:br>
              <a:rPr lang="ru-RU" dirty="0" smtClean="0"/>
            </a:br>
            <a:r>
              <a:rPr lang="ru-RU" dirty="0" smtClean="0"/>
              <a:t>от высокодисперсных аэрозолей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63" y="1571625"/>
            <a:ext cx="6000750" cy="4668838"/>
          </a:xfrm>
        </p:spPr>
        <p:txBody>
          <a:bodyPr/>
          <a:lstStyle/>
          <a:p>
            <a:pPr marL="361950" indent="-361950">
              <a:defRPr/>
            </a:pPr>
            <a:r>
              <a:rPr lang="ru-RU" dirty="0" smtClean="0"/>
              <a:t>Новый материал может быть использован в конструкция облегченных респираторов (фильтрующих полумасок) типа </a:t>
            </a:r>
            <a:r>
              <a:rPr lang="ru-RU" b="1" dirty="0" smtClean="0"/>
              <a:t>«Лепесток</a:t>
            </a:r>
            <a:r>
              <a:rPr lang="ru-RU" b="1" baseline="30000" dirty="0" smtClean="0"/>
              <a:t>®</a:t>
            </a:r>
            <a:r>
              <a:rPr lang="ru-RU" b="1" dirty="0" smtClean="0"/>
              <a:t>»</a:t>
            </a:r>
            <a:r>
              <a:rPr lang="ru-RU" dirty="0" smtClean="0"/>
              <a:t>, </a:t>
            </a:r>
            <a:r>
              <a:rPr lang="ru-RU" b="1" dirty="0" smtClean="0"/>
              <a:t>«Алина</a:t>
            </a:r>
            <a:r>
              <a:rPr lang="ru-RU" b="1" baseline="30000" dirty="0" smtClean="0"/>
              <a:t>®</a:t>
            </a:r>
            <a:r>
              <a:rPr lang="ru-RU" b="1" dirty="0" smtClean="0"/>
              <a:t>» </a:t>
            </a:r>
            <a:r>
              <a:rPr lang="ru-RU" dirty="0" smtClean="0"/>
              <a:t>и др.</a:t>
            </a:r>
          </a:p>
          <a:p>
            <a:pPr marL="361950" indent="-361950">
              <a:defRPr/>
            </a:pPr>
            <a:r>
              <a:rPr lang="ru-RU" dirty="0" smtClean="0"/>
              <a:t>Коэффициент защиты </a:t>
            </a:r>
            <a:r>
              <a:rPr lang="ru-RU" b="1" dirty="0" smtClean="0"/>
              <a:t>100</a:t>
            </a:r>
            <a:r>
              <a:rPr lang="ru-RU" dirty="0" smtClean="0"/>
              <a:t> при макс. сопротивлении </a:t>
            </a:r>
            <a:r>
              <a:rPr lang="ru-RU" b="1" dirty="0" smtClean="0"/>
              <a:t>10 Па</a:t>
            </a:r>
          </a:p>
          <a:p>
            <a:pPr marL="0" indent="0">
              <a:defRPr/>
            </a:pPr>
            <a:endParaRPr lang="ru-RU" dirty="0"/>
          </a:p>
        </p:txBody>
      </p:sp>
      <p:pic>
        <p:nvPicPr>
          <p:cNvPr id="4" name="Рисунок 3" descr="F:\Плакаты МИТХТ\33.tif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571612"/>
            <a:ext cx="2071702" cy="200026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90500" dir="18900000" algn="b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14818"/>
            <a:ext cx="2039157" cy="200026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90500" dir="18900000" algn="b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3A3D7-55A5-4FE4-803A-BEB1227F67FD}" type="slidenum">
              <a:rPr lang="ru-RU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Актуальность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876256" y="6453336"/>
            <a:ext cx="2133600" cy="365125"/>
          </a:xfrm>
          <a:prstGeom prst="rect">
            <a:avLst/>
          </a:prstGeom>
        </p:spPr>
        <p:txBody>
          <a:bodyPr/>
          <a:lstStyle/>
          <a:p>
            <a:fld id="{1B1BBB1C-71E7-41FF-8E82-9BCD41E0AD6F}" type="slidenum">
              <a:rPr lang="ru-RU" smtClean="0"/>
              <a:pPr/>
              <a:t>6</a:t>
            </a:fld>
            <a:endParaRPr lang="ru-RU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42910" y="1571612"/>
            <a:ext cx="7930995" cy="1928826"/>
            <a:chOff x="1917" y="12178"/>
            <a:chExt cx="7998" cy="1943"/>
          </a:xfrm>
        </p:grpSpPr>
        <p:pic>
          <p:nvPicPr>
            <p:cNvPr id="25603" name="Picture 3" descr="http://im4-tub-ru.yandex.net/i?id=338433478-62-72&amp;n=16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1917" y="12621"/>
              <a:ext cx="1995" cy="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4" name="Picture 4" descr="http://primamedia.ru/files/113125.jpg"/>
            <p:cNvPicPr>
              <a:picLocks noChangeAspect="1" noChangeArrowheads="1"/>
            </p:cNvPicPr>
            <p:nvPr/>
          </p:nvPicPr>
          <p:blipFill>
            <a:blip r:embed="rId4" r:link="rId5" cstate="print"/>
            <a:srcRect/>
            <a:stretch>
              <a:fillRect/>
            </a:stretch>
          </p:blipFill>
          <p:spPr bwMode="auto">
            <a:xfrm>
              <a:off x="4242" y="12352"/>
              <a:ext cx="2082" cy="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5" name="AutoShape 5"/>
            <p:cNvSpPr>
              <a:spLocks noChangeArrowheads="1"/>
            </p:cNvSpPr>
            <p:nvPr/>
          </p:nvSpPr>
          <p:spPr bwMode="auto">
            <a:xfrm>
              <a:off x="7095" y="12795"/>
              <a:ext cx="762" cy="465"/>
            </a:xfrm>
            <a:prstGeom prst="rightArrow">
              <a:avLst>
                <a:gd name="adj1" fmla="val 50000"/>
                <a:gd name="adj2" fmla="val 4096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5606" name="Picture 6" descr="3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35" y="12178"/>
              <a:ext cx="1680" cy="1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857224" y="3714752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Медицинская маска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0694" y="3643314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Новая медицинская маска</a:t>
            </a:r>
            <a:endParaRPr lang="ru-RU" sz="2000" dirty="0"/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0" y="4643446"/>
            <a:ext cx="8686800" cy="148271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На отечественном рынке отсутствуют средства защиты органов дыхания для населения</a:t>
            </a:r>
            <a:endParaRPr lang="ru-RU" sz="28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Актуальность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876256" y="6453336"/>
            <a:ext cx="2133600" cy="365125"/>
          </a:xfrm>
          <a:prstGeom prst="rect">
            <a:avLst/>
          </a:prstGeom>
        </p:spPr>
        <p:txBody>
          <a:bodyPr/>
          <a:lstStyle/>
          <a:p>
            <a:fld id="{1B1BBB1C-71E7-41FF-8E82-9BCD41E0AD6F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57158" y="1571612"/>
          <a:ext cx="8429682" cy="5047488"/>
        </p:xfrm>
        <a:graphic>
          <a:graphicData uri="http://schemas.openxmlformats.org/drawingml/2006/table">
            <a:tbl>
              <a:tblPr/>
              <a:tblGrid>
                <a:gridCol w="3357585"/>
                <a:gridCol w="1480634"/>
                <a:gridCol w="1500332"/>
                <a:gridCol w="2091131"/>
              </a:tblGrid>
              <a:tr h="1225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Лицевые медицинские маски «Sense»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Лицевые медицинские маски </a:t>
                      </a:r>
                      <a:r>
                        <a:rPr lang="ru-RU" sz="1800" dirty="0" err="1">
                          <a:latin typeface="+mn-lt"/>
                          <a:ea typeface="Times New Roman"/>
                          <a:cs typeface="Times New Roman"/>
                        </a:rPr>
                        <a:t>Kimberly-Clark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 dirty="0">
                          <a:latin typeface="+mn-lt"/>
                          <a:ea typeface="Times New Roman"/>
                          <a:cs typeface="Times New Roman"/>
                        </a:rPr>
                        <a:t>Новая высокоэффективная медицинская мас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ка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Сопротивление дыханию при 2,5 см/с, Па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Эффективность фильтрации по частицам NaCl 0,3 мкм, %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87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53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Эффективность фильтрации по частицам атмосферного аэрозоля 1,5 мкм, %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более 99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Коэффициент </a:t>
                      </a: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 защиты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менее 1,5 раза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2 раза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более 10 раз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82138"/>
            <a:ext cx="8229600" cy="804052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Благодарю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F769A-0859-48AE-AB9C-7685E2EE8E2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811</TotalTime>
  <Words>237</Words>
  <Application>Microsoft Office PowerPoint</Application>
  <PresentationFormat>Экран (4:3)</PresentationFormat>
  <Paragraphs>62</Paragraphs>
  <Slides>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Яркая</vt:lpstr>
      <vt:lpstr>Лист Microsoft Excel 97-2003</vt:lpstr>
      <vt:lpstr>  ГНЦ РФ НИФХИ им. Л.Я.Карпова Научно-технический центр Аэрозолей  Респиратор для защиты от высокодисперсных аэрозолей  </vt:lpstr>
      <vt:lpstr>Влияние полимера на фильтрующие свойства волокнистых материалов</vt:lpstr>
      <vt:lpstr>Электретные фильтрующие материалы</vt:lpstr>
      <vt:lpstr>Респираторный материал нового поколения</vt:lpstr>
      <vt:lpstr>Респираторы для защиты населения от высокодисперсных аэрозолей</vt:lpstr>
      <vt:lpstr>Актуальность</vt:lpstr>
      <vt:lpstr>Актуальность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Перспективы развития лаборатории Аэрозолей</dc:title>
  <dc:creator>Иван</dc:creator>
  <cp:lastModifiedBy>Андрей</cp:lastModifiedBy>
  <cp:revision>96</cp:revision>
  <dcterms:created xsi:type="dcterms:W3CDTF">2007-06-23T07:54:26Z</dcterms:created>
  <dcterms:modified xsi:type="dcterms:W3CDTF">2017-12-18T09:46:39Z</dcterms:modified>
</cp:coreProperties>
</file>